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3" r:id="rId17"/>
    <p:sldId id="274" r:id="rId18"/>
    <p:sldId id="275" r:id="rId19"/>
    <p:sldId id="276" r:id="rId20"/>
    <p:sldId id="262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E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4F27-4AD1-46C9-9F0B-866B107FAFFC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774F27-4AD1-46C9-9F0B-866B107FAFFC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4DF4778-774D-43DC-887E-0F7D3E6416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ed=1&amp;text=%D0%BA%D0%BE%D1%80%D1%80%D1%83%D0%BF%D1%86%D0%B8%D1%8F&amp;img_url=uksvoidom.ru/images/pages/pic/120_61.jpg&amp;rpt=simage&amp;p=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ed=1&amp;text=%D0%9D%D0%B8%D0%BA%D0%BE%D0%BB%D0%B0%D0%B9%20I%20%D0%BA%D0%B0%D1%80%D1%82%D0%B8%D0%BD%D0%BA%D0%B8&amp;p=26&amp;img_url=english.ruvr.ru/data/2010/06/30/1236619336/7RIA-417240-Preview.jpg&amp;rpt=simage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text=%D0%B4%D0%B5%D0%BA%D1%80%D0%B5%D1%82%20%D0%BE%20%D0%B2%D0%B7%D1%8F%D1%82%D0%BE%D1%87%D0%BD%D0%B8%D1%87%D0%B5%D1%81%D1%82%D0%B2%D0%B5%201918%20%D0%B3%20%D0%BA%D0%B0%D1%80%D1%82%D0%B8%D0%BD%D0%BA%D0%B8&amp;p=0&amp;img_url=donetsk.comments.ua/images/ris8.jpg&amp;rpt=simage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text=%D0%93%D0%B5%D1%80%D0%B1%20%D0%A1%D0%A1%D0%A1%D0%A0%201922%20%D0%B3%20%D0%BA%D0%B0%D1%80%D1%82%D0%B8%D0%BD%D0%BA%D0%B8&amp;p=2&amp;img_url=73046.ucoz.ru/_ph/44/2/622579089.gif&amp;rpt=simage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ed=1&amp;text=%D0%BA%D0%BE%D1%80%D1%80%D1%83%D0%BF%D1%86%D0%B8%D1%8F&amp;p=79&amp;img_url=www.levitatingmonkey.com/blog/wp-content/uploads/2009/05/corruption.gif&amp;rpt=simage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yandsearch?ed=1&amp;text=%D0%B4%D0%BC%D0%B8%D1%82%D1%80%D0%B8%D0%B9%20%D0%BC%D0%B5%D0%B4%D0%B2%D0%B5%D0%B4%D0%B5%D0%B2%20%D1%84%D0%BE%D1%82%D0%BE%20%D0%B8%20%D0%BA%D0%B0%D1%80%D1%82%D0%B8%D0%BD%D0%BA%D0%B8&amp;p=1&amp;img_url=news.pskovonline.ru/images/medvedev_ofic_b02.jpg&amp;rpt=s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hyperlink" Target="http://images.yandex.ru/yandsearch?ed=1&amp;text=%D0%92.%D0%92.%D0%9F%D1%83%D1%82%D0%B8%D0%BD%20%D1%84%D0%BE%D1%82%D0%BE%20%D0%B8%20%D0%BA%D0%B0%D1%80%D1%82%D0%B8%D0%BD%D0%BA%D0%B8&amp;p=35&amp;img_url=content1.onliner.by/content/news/29.12.2010/09.11/076489.jpg&amp;rpt=simag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yandsearch?ed=1&amp;text=%D0%BA%D0%BE%D1%80%D1%80%D1%83%D0%BF%D1%86%D0%B8%D1%8F&amp;img_url=mouvaldivatskoe.ucoz.ru/_si/0/61078101.jpg&amp;rpt=simage&amp;p=8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ravda-tv.ru/wp-content/uploads/2011/02/49524e9e324aec72ed3531c9e72.jp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yandex.ru/yandsearch?ed=1&amp;text=%D0%BA%D0%BE%D1%80%D1%80%D1%83%D0%BF%D1%86%D0%B8%D1%8F&amp;p=58&amp;img_url=pozdravish.ru/wp-content/uploads/2010/12/%d0%9c%d0%b5%d0%b6%d0%b4%d1%83%d0%bd%d0%b0%d1%80%d0%be%d0%b4%d0%bd%d1%8b%d0%b9-%d0%b4%d0%b5%d0%bd%d1%8c-%d0%b1%d0%be%d1%80%d1%8c%d0%b1%d1%8b-%d1%81-%d0%ba%d0%be%d1%80%d1%80%d1%83%d0%bf%d1%86%d0%25_a28a7b0f&amp;rpt=sim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ed=1&amp;text=%D0%BA%D0%BE%D1%80%D1%80%D1%83%D0%BF%D1%86%D0%B8%D1%8F&amp;p=91&amp;img_url=www.volynnews.com/img/news/thm_20091021174401.jpg&amp;rpt=simag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ed=1&amp;text=%D1%80%D1%83%D1%81%D1%81%D0%BA%D0%B8%D0%B5%20%D0%BB%D0%B5%D1%82%D0%BE%D0%BF%D0%B8%D1%81%D0%B8%20%D0%BA%D0%B0%D1%80%D1%82%D0%B8%D0%BD%D0%BA%D0%B8&amp;p=3&amp;img_url=img.oboz.obozrevatel.com/files/29/_Picture_file_path_29143.jpg&amp;rpt=simag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ed=1&amp;text=%D1%80%D1%83%D1%81%D1%81%D0%BA%D0%B8%D0%B5%20%D0%BB%D0%B5%D1%82%D0%BE%D0%BF%D0%B8%D1%81%D0%B8%20%D0%BA%D0%B0%D1%80%D1%82%D0%B8%D0%BD%D0%BA%D0%B8&amp;p=57&amp;img_url=img12.nnm.ru/2/a/f/2/4/0ee473f45b5a00260c96e839d3b_prev.jpg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ed=1&amp;text=%D0%98%D0%B2%D0%B0%D0%BD%20III%20%D0%BA%D0%B0%D1%80%D1%82%D0%B8%D0%BD%D0%BA%D0%B8&amp;p=9&amp;img_url=sv-rasseniya.narod.ru/wp-content/uploads/2010/hrono/3-arxeologicheskie/foto-299.jpg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ed=1&amp;text=%D0%98%D0%B2%D0%B0%D0%BD%20IV%20%D0%BA%D0%B0%D1%80%D1%82%D0%B8%D0%BD%D0%BA%D0%B8&amp;p=0&amp;img_url=www.rulex.ru/portret/31-044.jpg&amp;rpt=simage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0%A1%D0%BE%D0%B1%D0%BE%D1%80%D0%BD%D0%BE%D0%B5%20%D1%83%D0%BB%D0%BE%D0%B6%D0%B5%D0%BD%D0%B8%D0%B5%201649%20%D0%BA%D0%B0%D1%80%D1%82%D0%B8%D0%BD%D0%BA%D0%B8&amp;p=38&amp;img_url=www.3rm.info/uploads/posts/2011-07/1311438150_1.gif&amp;rpt=simage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ed=1&amp;text=%D0%9F%D0%B5%D1%82%D1%80%20I%20%D0%BA%D0%B0%D1%80%D1%82%D0%B8%D0%BD%D0%BA%D0%B8&amp;p=18&amp;img_url=img1.liveinternet.ru/images/attach/c/2/68/709/68709486_135208_680x600.jpg&amp;rpt=simage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ed=1&amp;text=%D0%9F%D1%83%D1%89%D0%B8%D0%BD%20%D0%98.%D0%98.%20%D0%BA%D0%B0%D1%80%D1%82%D0%B8%D0%BD%D0%BA%D0%B8&amp;p=10&amp;img_url=www.rulex.ru/rpg/WebPict/fullpic/0059-088.jpg&amp;rpt=simag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4643446"/>
            <a:ext cx="5048256" cy="1643074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подготовлена 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учителем обществознания</a:t>
            </a:r>
          </a:p>
          <a:p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Абдулаевым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А.К.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785926"/>
            <a:ext cx="8305800" cy="2643206"/>
          </a:xfrm>
        </p:spPr>
        <p:txBody>
          <a:bodyPr/>
          <a:lstStyle/>
          <a:p>
            <a:r>
              <a:rPr lang="ru-RU" sz="7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КОРРУПЦИЯ </a:t>
            </a:r>
            <a:br>
              <a:rPr lang="ru-RU" sz="7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7-tub-ru.yandex.net/i?id=376427860-39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214818"/>
            <a:ext cx="207170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1826г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Правление Николая I: коррупция стала механизмом государственного управления, но было создано III отделение для безопасности императора и борьбы с преступностью.</a:t>
            </a:r>
          </a:p>
          <a:p>
            <a:endParaRPr lang="ru-RU" dirty="0"/>
          </a:p>
        </p:txBody>
      </p:sp>
      <p:pic>
        <p:nvPicPr>
          <p:cNvPr id="6" name="Содержимое 5" descr="http://im8-tub-ru.yandex.net/i?id=312656036-58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857364"/>
            <a:ext cx="321471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1918г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 декрету о взяточничестве полагалось тюремное заключение на 5 лет с конфискацией имущества.</a:t>
            </a:r>
          </a:p>
          <a:p>
            <a:endParaRPr lang="ru-RU" dirty="0"/>
          </a:p>
        </p:txBody>
      </p:sp>
      <p:pic>
        <p:nvPicPr>
          <p:cNvPr id="7" name="Содержимое 6" descr="http://im4-tub-ru.yandex.net/i?id=165656253-16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17099" y="1524000"/>
            <a:ext cx="313944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1922 г</a:t>
            </a:r>
          </a:p>
          <a:p>
            <a:r>
              <a:rPr lang="ru-RU" sz="32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 Уголовному кодексу за взяточничество – расстрел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1957г</a:t>
            </a:r>
          </a:p>
          <a:p>
            <a:r>
              <a:rPr lang="ru-RU" sz="32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Официальная борьба приостановлена, так как коррупция считалась редким явлением.</a:t>
            </a:r>
          </a:p>
          <a:p>
            <a:pPr>
              <a:buNone/>
            </a:pPr>
            <a:endParaRPr lang="ru-RU" dirty="0" smtClean="0">
              <a:solidFill>
                <a:srgbClr val="4F2E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http://im7-tub-ru.yandex.net/i?id=337545037-34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857364"/>
            <a:ext cx="321471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857224" y="571480"/>
            <a:ext cx="7372376" cy="55245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Многие люди благодаря тому, что коррупция существует, добились своих целей: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поднялись по служебной лестнице;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улучшили материальное положение;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выучились в престижном ВУЗе;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получили элитные медицинские услуги и т.д.</a:t>
            </a:r>
          </a:p>
          <a:p>
            <a:endParaRPr lang="ru-RU" dirty="0"/>
          </a:p>
        </p:txBody>
      </p:sp>
      <p:pic>
        <p:nvPicPr>
          <p:cNvPr id="7" name="Рисунок 6" descr="http://im5-tub-ru.yandex.net/i?id=81382659-42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571876"/>
            <a:ext cx="4000528" cy="236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Коррупция:  за и против</a:t>
            </a:r>
            <a:endParaRPr lang="ru-RU" dirty="0">
              <a:solidFill>
                <a:srgbClr val="4F2E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0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ЭКОНОМИЯ ВРЕМЕНИ (не надо стоять в очереди)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УВЕРЕННОСТЬ В ДОСТИЖЕНИИ ЦЕЛИ (поступление в ВУЗ без конкурса)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МАТЕРИАЛЬНОЕ БЛАГОПОЛУЧИЕ (получение квартиры)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УСТРОЕННОСТЬ В ЖИЗНИ (зависть со стороны окружающих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ПРОТИВ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СТРАДАЮТ ДРУГИЕ (не могут попасть к врачу)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СНИЖЕНИЕ САМООЦЕНКИ (не верят в достижение цели)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ПОТЕРЯ ВЕРЫ В СПРАВЕДЛИВОСТЬ (перестают стремиться к движению вперед)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ОБИДА НА ВЕСЬ МИР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2"/>
          <p:cNvGraphicFramePr>
            <a:graphicFrameLocks/>
          </p:cNvGraphicFramePr>
          <p:nvPr/>
        </p:nvGraphicFramePr>
        <p:xfrm>
          <a:off x="431800" y="500042"/>
          <a:ext cx="8208963" cy="5554683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143380"/>
            <a:ext cx="4214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Владимир Путин, премьер-министр РФ: «Коррупция деморализует общество, разлагает власть и госаппарат».</a:t>
            </a:r>
          </a:p>
        </p:txBody>
      </p:sp>
      <p:pic>
        <p:nvPicPr>
          <p:cNvPr id="7" name="Содержимое 6" descr="http://im8-tub-ru.yandex.net/i?id=546333842-62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500694" y="785794"/>
            <a:ext cx="292895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643438" y="4214818"/>
            <a:ext cx="4286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Дмитрий Медведев,</a:t>
            </a:r>
            <a:b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Президент РФ: «Хватит ждать! Коррупция превратилась в системную проблему».</a:t>
            </a:r>
          </a:p>
        </p:txBody>
      </p:sp>
      <p:pic>
        <p:nvPicPr>
          <p:cNvPr id="10" name="Содержимое 9" descr="http://im2-tub-ru.yandex.net/i?id=336083755-59-72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42910" y="714356"/>
            <a:ext cx="278608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стоит обойти закон</a:t>
            </a:r>
            <a:endParaRPr lang="ru-RU" dirty="0">
              <a:solidFill>
                <a:srgbClr val="4F2E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наиболее концентрированном виде коррупция представлена в так называемом </a:t>
            </a:r>
            <a:r>
              <a:rPr lang="ru-RU" dirty="0" err="1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рейдерстве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- захвате чужой собственности при помощи подкупа «государевых слуг». Вот лишь некоторые расценки на их «услуги» (в долларах): 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Получение справок и копий документов о предприятии - 1,5 - 5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Приостановка работы предприятия пожарным надзором - от 15 тыс. Проведение проверки органами </a:t>
            </a:r>
            <a:r>
              <a:rPr lang="ru-RU" dirty="0" err="1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Роспотребнадзора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- от 5 тыс. 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Возбуждение уголовных дел против руководства и акционеров - от 50 тыс. Комплекс следственных действий (обыски, допросы  пр.) - от 50 тыс. Отмена прокурором постановления следователя (ОВД, УБЭП) о возбуждении уголовного дела (об отказе в возбуждении) - от 50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Изъятие оригиналов документов и их «случайная» утрата - от 30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Инициирование дела о банкротстве - от 20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Налоговые проверки, штрафы, арест средств на счетах - от 10 тыс. Ускоренная регистрация перехода прав собственности на актив - от 25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Перенос судебного заседания - от 10 тыс.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Выгодное рейдеру решение суда - от 35 тыс.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642910" y="714356"/>
            <a:ext cx="7929618" cy="5381644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июня 2011 года</a:t>
            </a:r>
          </a:p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  Госдума приняла в первом чтении президентский законопроект по борьбе с коррупцией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Он обязывает чиновников и депутатов каждый год предоставлять сведения о доходах и имуществе своей семьи, наказывает увольнением за неполную декларацию или скрытое участие в работе </a:t>
            </a:r>
            <a:r>
              <a:rPr lang="ru-RU" dirty="0" err="1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бизнес-структур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" name="Рисунок 4" descr="http://im6-tub-ru.yandex.net/i?id=527479812-35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4000504"/>
            <a:ext cx="271464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500042"/>
            <a:ext cx="8072494" cy="559595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Какие предложения Кремля утвердила Госдума</a:t>
            </a:r>
            <a:endParaRPr lang="ru-RU" dirty="0" smtClean="0">
              <a:solidFill>
                <a:srgbClr val="4F2E0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Декларировать доходы должны не только чиновники, но и их супруги и несовершеннолетние дети.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Максимальный размер подарков госслужащим -5000 руб.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случае конфликта личных и служебных интересов чиновник обязан проинформировать руководство.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Чиновник должен докладывать о ставших известными ему фактах коррупции со стороны коллег по службе.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течение </a:t>
            </a:r>
            <a:r>
              <a:rPr lang="ru-RU" i="1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лет после отставки чиновник не может без разрешения занимать должности в компаниях, которые курировал по долгу службы.</a:t>
            </a:r>
          </a:p>
          <a:p>
            <a:pPr lvl="0"/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качестве наказания для коррупционера предусмотрена конфискация имущества, нажитого незаконным путём.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5720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i-main-pic" descr="Картинка 1 из 122936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571480"/>
            <a:ext cx="7500990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85786" y="5143512"/>
            <a:ext cx="77153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Коррупция </a:t>
            </a:r>
            <a:r>
              <a:rPr lang="ru-RU" sz="32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подкуп, развращение взятками должностных лиц.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4F2E05"/>
                </a:solidFill>
              </a:rPr>
              <a:t>«Проклят, кто берет подкуп, чтоб убить душу и пролить кровь невинную!   И весь народ скажет: Аминь!»</a:t>
            </a:r>
            <a:endParaRPr lang="ru-RU" dirty="0" smtClean="0">
              <a:solidFill>
                <a:srgbClr val="4F2E05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</a:rPr>
              <a:t>  (Библия, Второзаконие, глава 27, стих 25)</a:t>
            </a:r>
            <a:r>
              <a:rPr lang="ru-RU" b="1" dirty="0" smtClean="0">
                <a:solidFill>
                  <a:srgbClr val="4F2E05"/>
                </a:solidFill>
              </a:rPr>
              <a:t> </a:t>
            </a:r>
            <a:endParaRPr lang="ru-RU" dirty="0" smtClean="0">
              <a:solidFill>
                <a:srgbClr val="4F2E05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4F2E05"/>
                </a:solidFill>
              </a:rPr>
              <a:t>«Дающий взятку и берущий взятку оба окажутся в адском пламени»</a:t>
            </a:r>
            <a:endParaRPr lang="ru-RU" dirty="0" smtClean="0">
              <a:solidFill>
                <a:srgbClr val="4F2E05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</a:rPr>
              <a:t>   (Хадис Пророка </a:t>
            </a:r>
            <a:r>
              <a:rPr lang="ru-RU" dirty="0" err="1" smtClean="0">
                <a:solidFill>
                  <a:srgbClr val="4F2E05"/>
                </a:solidFill>
              </a:rPr>
              <a:t>Мухаммада</a:t>
            </a:r>
            <a:r>
              <a:rPr lang="ru-RU" dirty="0" smtClean="0">
                <a:solidFill>
                  <a:srgbClr val="4F2E05"/>
                </a:solidFill>
              </a:rPr>
              <a:t>, Сборник «Сады благонравных» имама </a:t>
            </a:r>
            <a:r>
              <a:rPr lang="ru-RU" dirty="0" err="1" smtClean="0">
                <a:solidFill>
                  <a:srgbClr val="4F2E05"/>
                </a:solidFill>
              </a:rPr>
              <a:t>Ан-Навави</a:t>
            </a:r>
            <a:r>
              <a:rPr lang="ru-RU" dirty="0" smtClean="0">
                <a:solidFill>
                  <a:srgbClr val="4F2E05"/>
                </a:solidFill>
              </a:rPr>
              <a:t>)</a:t>
            </a:r>
            <a:r>
              <a:rPr lang="ru-RU" b="1" dirty="0" smtClean="0">
                <a:solidFill>
                  <a:srgbClr val="4F2E05"/>
                </a:solidFill>
              </a:rPr>
              <a:t> </a:t>
            </a:r>
            <a:endParaRPr lang="ru-RU" dirty="0" smtClean="0">
              <a:solidFill>
                <a:srgbClr val="4F2E05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4F2E05"/>
                </a:solidFill>
              </a:rPr>
              <a:t>«Не извращай закона... и не бери даров; ибо дары ослепляют глаза мудрых и превращают дело правых»	</a:t>
            </a:r>
            <a:r>
              <a:rPr lang="ru-RU" dirty="0" smtClean="0">
                <a:solidFill>
                  <a:srgbClr val="4F2E05"/>
                </a:solidFill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</a:rPr>
              <a:t>   (Тора, </a:t>
            </a:r>
            <a:r>
              <a:rPr lang="ru-RU" dirty="0" err="1" smtClean="0">
                <a:solidFill>
                  <a:srgbClr val="4F2E05"/>
                </a:solidFill>
              </a:rPr>
              <a:t>Дварим</a:t>
            </a:r>
            <a:r>
              <a:rPr lang="ru-RU" dirty="0" smtClean="0">
                <a:solidFill>
                  <a:srgbClr val="4F2E05"/>
                </a:solidFill>
              </a:rPr>
              <a:t>, 16.19-20)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Изречения на все времена</a:t>
            </a:r>
            <a:endParaRPr lang="ru-RU" dirty="0">
              <a:solidFill>
                <a:srgbClr val="4F2E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928662" y="1524000"/>
            <a:ext cx="7300938" cy="4572000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</a:p>
          <a:p>
            <a:endParaRPr lang="ru-RU" dirty="0"/>
          </a:p>
        </p:txBody>
      </p:sp>
      <p:pic>
        <p:nvPicPr>
          <p:cNvPr id="4" name="Рисунок 3" descr="http://im0-tub-ru.yandex.net/i?id=334477022-11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429000"/>
            <a:ext cx="2714644" cy="255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428596" y="285728"/>
            <a:ext cx="7801004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	НЕОЛОГИЗМЫ- ЖАРГОНИЗМЫ, ВОШЕДШИЕ В НАШУ РЕЧЬ В РАСЦВЕТ КОРРУПЦИИ:</a:t>
            </a:r>
            <a:b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4F2E0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МОХНАТАЯ РУКА,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СУНУТЬ В ЛАПУ,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НА ХЛЕБ С МАСЛОМ,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ПРОЕХАТЬ ЗА СЧЕТ </a:t>
            </a:r>
          </a:p>
          <a:p>
            <a:pPr>
              <a:buNone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	ПРОФСОЮЗА,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ПОДМАЗАТЬ,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БЛАТ,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ИЗ-ПОД ПРИЛАВКА.</a:t>
            </a:r>
          </a:p>
          <a:p>
            <a:endParaRPr lang="ru-RU" dirty="0"/>
          </a:p>
        </p:txBody>
      </p:sp>
      <p:pic>
        <p:nvPicPr>
          <p:cNvPr id="4" name="Рисунок 3" descr="http://im4-tub-ru.yandex.net/i?id=53943560-67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28802"/>
            <a:ext cx="385765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XIII век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 России, первые упоминания о коррупции, которая определялась  понятием  «мздоимство», исходят  из русских  летописей.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>
              <a:solidFill>
                <a:srgbClr val="4F2E0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8-tub-ru.yandex.net/i?id=268859919-31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071810"/>
            <a:ext cx="278608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-ru.yandex.net/i?id=86916555-23-72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000372"/>
            <a:ext cx="35719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 век 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Первое законодательное ограничение    коррупционной деятельности было           осуществлено в царствование Ивана III. 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Судебник 1497 г устанавливал розыскную            форму процесса, предусматривал в качестве             мер наказания смертную казнь, торговую казнь (битьё кнутом).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Судебник расширил круг деяний, признавшихся уголовно наказуемыми: крамола, «церковная татьба» (святотатство), ябедничество; дал понятие преступления, а также особо опасного преступления.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pic>
        <p:nvPicPr>
          <p:cNvPr id="5" name="Рисунок 4" descr="http://im3-tub-ru.yandex.net/i?id=160631447-12-7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1142984"/>
            <a:ext cx="164307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XVI век</a:t>
            </a:r>
          </a:p>
          <a:p>
            <a:r>
              <a:rPr lang="ru-RU" sz="32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Во время правления                        Ивана IV, впервые                        ввелась смертная казнь в наказание                                 за чрезмерность во взятках.</a:t>
            </a:r>
          </a:p>
          <a:p>
            <a:endParaRPr lang="ru-RU" dirty="0"/>
          </a:p>
        </p:txBody>
      </p:sp>
      <p:pic>
        <p:nvPicPr>
          <p:cNvPr id="6" name="Содержимое 5" descr="http://im3-tub-ru.yandex.net/i?id=145416081-42-72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63319" y="1524000"/>
            <a:ext cx="342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XVII век</a:t>
            </a:r>
          </a:p>
          <a:p>
            <a:r>
              <a:rPr lang="ru-RU" sz="3000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Во время правления Алексея Михайловича, в Соборном Уложении 1649г, появилась статья «Наказание за преступление, попадающее под понятие коррупция».</a:t>
            </a:r>
          </a:p>
          <a:p>
            <a:endParaRPr lang="ru-RU" dirty="0"/>
          </a:p>
        </p:txBody>
      </p:sp>
      <p:pic>
        <p:nvPicPr>
          <p:cNvPr id="6" name="Содержимое 5" descr="http://im7-tub-ru.yandex.net/i?id=431879564-18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321471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XVIII век</a:t>
            </a:r>
          </a:p>
          <a:p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При Петре I в России был широкий размах и коррупции, и одновременно жестокой борьбы с ней. Так, Петр I совместно с коллегиями ввёл деятельность Тайной канцелярии (Тайной полиции)</a:t>
            </a:r>
          </a:p>
          <a:p>
            <a:endParaRPr lang="ru-RU" dirty="0"/>
          </a:p>
        </p:txBody>
      </p:sp>
      <p:pic>
        <p:nvPicPr>
          <p:cNvPr id="9" name="Содержимое 8" descr="http://im0-tub-ru.yandex.net/i?id=350442502-65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2000240"/>
            <a:ext cx="335758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 КОРРУПЦИИ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3600" dirty="0" smtClean="0">
                <a:solidFill>
                  <a:srgbClr val="4F2E0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век</a:t>
            </a:r>
          </a:p>
          <a:p>
            <a:r>
              <a:rPr lang="ru-RU" dirty="0" err="1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Пущин</a:t>
            </a:r>
            <a:r>
              <a:rPr lang="ru-RU" dirty="0" smtClean="0">
                <a:solidFill>
                  <a:srgbClr val="4F2E05"/>
                </a:solidFill>
                <a:latin typeface="Times New Roman" pitchFamily="18" charset="0"/>
                <a:cs typeface="Times New Roman" pitchFamily="18" charset="0"/>
              </a:rPr>
              <a:t> И.И. служил в Московском надворном суде, боролся с взяточничеством. По словам современников был «первым честным человеком, который сидел когда-либо в русской казенной палате». </a:t>
            </a:r>
          </a:p>
          <a:p>
            <a:endParaRPr lang="ru-RU" dirty="0"/>
          </a:p>
        </p:txBody>
      </p:sp>
      <p:pic>
        <p:nvPicPr>
          <p:cNvPr id="6" name="Содержимое 5" descr="http://im3-tub-ru.yandex.net/i?id=102187990-45-72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1785926"/>
            <a:ext cx="314327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352</TotalTime>
  <Words>840</Words>
  <Application>Microsoft Office PowerPoint</Application>
  <PresentationFormat>Экран (4:3)</PresentationFormat>
  <Paragraphs>105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 КОРРУПЦИЯ  </vt:lpstr>
      <vt:lpstr>Слайд 2</vt:lpstr>
      <vt:lpstr>Слайд 3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ИСТОРИЯ  КОРРУПЦИИ</vt:lpstr>
      <vt:lpstr>Слайд 13</vt:lpstr>
      <vt:lpstr>Коррупция:  за и против</vt:lpstr>
      <vt:lpstr>Слайд 15</vt:lpstr>
      <vt:lpstr>Слайд 16</vt:lpstr>
      <vt:lpstr>Сколько стоит обойти закон</vt:lpstr>
      <vt:lpstr>Слайд 18</vt:lpstr>
      <vt:lpstr>Слайд 19</vt:lpstr>
      <vt:lpstr>Изречения на все времена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Директор</cp:lastModifiedBy>
  <cp:revision>38</cp:revision>
  <dcterms:created xsi:type="dcterms:W3CDTF">2011-11-21T15:54:17Z</dcterms:created>
  <dcterms:modified xsi:type="dcterms:W3CDTF">2014-10-03T06:47:40Z</dcterms:modified>
</cp:coreProperties>
</file>