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73" r:id="rId2"/>
  </p:sldMasterIdLst>
  <p:sldIdLst>
    <p:sldId id="256" r:id="rId3"/>
    <p:sldId id="309" r:id="rId4"/>
    <p:sldId id="307" r:id="rId5"/>
    <p:sldId id="312" r:id="rId6"/>
    <p:sldId id="257" r:id="rId7"/>
    <p:sldId id="294" r:id="rId8"/>
    <p:sldId id="259" r:id="rId9"/>
    <p:sldId id="260" r:id="rId10"/>
    <p:sldId id="305" r:id="rId11"/>
    <p:sldId id="302" r:id="rId12"/>
    <p:sldId id="262" r:id="rId13"/>
    <p:sldId id="326" r:id="rId14"/>
    <p:sldId id="261" r:id="rId15"/>
    <p:sldId id="297" r:id="rId16"/>
    <p:sldId id="263" r:id="rId17"/>
    <p:sldId id="289" r:id="rId18"/>
    <p:sldId id="299" r:id="rId19"/>
    <p:sldId id="314" r:id="rId20"/>
    <p:sldId id="319" r:id="rId21"/>
    <p:sldId id="318" r:id="rId22"/>
    <p:sldId id="321" r:id="rId23"/>
    <p:sldId id="323" r:id="rId24"/>
    <p:sldId id="32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6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44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9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34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51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5327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5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46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72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35EA0-59A1-49C3-AB88-3CA7BC32087F}" type="datetimeFigureOut">
              <a:rPr lang="ru-RU" altLang="ru-RU"/>
              <a:pPr>
                <a:defRPr/>
              </a:pPr>
              <a:t>29.12.2022</a:t>
            </a:fld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6F4BD-2AC5-46C9-A2DA-4E39E49B7D2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3510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2E540-0AD7-4295-B528-1D4E8E38195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14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34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BE370-B5DD-4CBD-BFC2-B5170E6D6B5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1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C52ED-ADEE-4443-BE50-2497893C67B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71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FF7C6D-4165-4A18-8FD6-AA009B6AB4B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2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619E1-A18E-4316-A068-821630378F2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36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CDDBF-9994-4F38-99C6-62E51F1EDA5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02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105F8-78D9-44F6-A7B3-24B21CDED8F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67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DB51E-E92E-4ADD-9DAC-33AD80182DA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39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64D1F-8C6D-45B8-A16F-45635739332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48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18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6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618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0850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45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2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16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6FF631-3682-4B23-8986-B0A87F715BA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48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1EDD1-EEF6-4411-9F2E-76C7C7F48A6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5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0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16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3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52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F8DE-C96F-4153-899E-0307F2457404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49C2-2C11-4FE5-B34E-EF4B2796EB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5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337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71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6275" y="1647825"/>
            <a:ext cx="12754175" cy="176953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буллингА</a:t>
            </a:r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в школе.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72" y="85725"/>
            <a:ext cx="2619632" cy="19647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40" y="2800350"/>
            <a:ext cx="5226048" cy="42104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72175" y="5076825"/>
            <a:ext cx="6219825" cy="10026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Алиева Н.С.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2068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Типичные черты обучающихся, склонных становиться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(агрессор)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2425" y="1357298"/>
            <a:ext cx="11963400" cy="48577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испытывают сильную потребность господствовать - импульсивны и легко приходят в ярость;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часто вызывающе и агрессивно ведут себя по отношению к взрослым, включая родителей и учителей;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испытывают сочувствия к своим жертвам; 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обычно физически сильнее других мальчиков;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дети, воспитывающиеся в семьях с авторитарным, жестким воспитанием;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дети, воспитывающиеся в семьях с низким уровнем эмоционального тепла и поддержки. 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010" y="365125"/>
            <a:ext cx="10175789" cy="82936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Преследователи</a:t>
            </a:r>
            <a:endParaRPr lang="ru-RU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8496" y="1128584"/>
            <a:ext cx="10791569" cy="5346357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Во-первых, 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большинство ребят подчиняются так </a:t>
            </a:r>
            <a:r>
              <a:rPr lang="ru-RU" sz="2400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называемому 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стадному чувству: «Все пошли, и я пошел, все толкали, и я толкнул». Ребенок не задумывается над происходящим, он просто участвует в общем веселье. Ему в голову не приходит, что чувствует в этот момент жертва, как ей больно, обидно и страшно.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Во-вторых, 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некоторые делают это в надежде заслужить </a:t>
            </a:r>
            <a:r>
              <a:rPr lang="ru-RU" sz="2400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расположение 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лидера класса.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В-третьих, 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кое-кто принимает участие в травле от скуки, ради развлечения (они с тем же восторгом будут пинать мяч или играть в салки).</a:t>
            </a:r>
          </a:p>
          <a:p>
            <a:pPr algn="just"/>
            <a:r>
              <a:rPr lang="ru-RU" sz="2400" i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В-четвертых, 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часть детей активно травят изгоя из страха оказаться в таком же положении или просто не решаются </a:t>
            </a:r>
            <a:r>
              <a:rPr lang="ru-RU" sz="2400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пойти 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против большинства.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460" y="152401"/>
            <a:ext cx="1026865" cy="12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2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1919536" y="188640"/>
            <a:ext cx="8280920" cy="15121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indent="-256032" algn="ctr">
              <a:spcBef>
                <a:spcPts val="400"/>
              </a:spcBef>
              <a:buClr>
                <a:srgbClr val="052F61"/>
              </a:buClr>
              <a:buSzPct val="68000"/>
              <a:defRPr/>
            </a:pPr>
            <a:r>
              <a:rPr lang="ru-RU" sz="2400" b="1" dirty="0">
                <a:solidFill>
                  <a:srgbClr val="052F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Подростки – самое точное из « социальных зеркал»,  и их социально нездоровое поведение отражает болезни семьи и общества. Однако известно, что большинство болезней легче предупредить, чем вылечить. </a:t>
            </a:r>
          </a:p>
        </p:txBody>
      </p:sp>
      <p:pic>
        <p:nvPicPr>
          <p:cNvPr id="6" name="Picture 2" descr="E:\буллинг\про булинг\IMG_2303-800x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2060848"/>
            <a:ext cx="6948264" cy="450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7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34" y="313267"/>
            <a:ext cx="1097280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Инициаторами </a:t>
            </a:r>
            <a:r>
              <a:rPr lang="ru-RU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травли могут стать</a:t>
            </a:r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027" y="1202723"/>
            <a:ext cx="10898659" cy="5272217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активные, общительные дети, претендующие на роль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лидера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 классе;</a:t>
            </a: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агрессивные дети, нашедшие для самоутверждения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безответную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жертву;</a:t>
            </a: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дети, стремящиеся любой ценой быть в центре внимания;</a:t>
            </a: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дети, привыкшие относиться к окружающим с чувством превосходства, делящие всех на «своих» и «чужих» (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подобный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шовинизм или снобизм является результатом соответ­ствующего семейного воспитания);</a:t>
            </a: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эгоцентрики, не умеющие сочувствовать окружающим, ставить себя на место других;</a:t>
            </a: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максималисты, не желающие идти на компромиссы дети (особенно в подростковом возрасте).</a:t>
            </a: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249382"/>
            <a:ext cx="10972800" cy="58466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выделить следующие психологические характеристики детей, становящихся 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преследователями: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Несамостоятельны, легко поддаются влиянию окружающих, безынициативны.</a:t>
            </a:r>
          </a:p>
          <a:p>
            <a:pPr lvl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Конформисты, всегда стремятся следовать правилам, неким стандартам (очень прилежны и законопослушны во всем, что касается школьных правил).</a:t>
            </a:r>
          </a:p>
          <a:p>
            <a:pPr lvl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склонны признавать свою ответственность за происходящее (чаще всего считают виноватыми других).</a:t>
            </a:r>
          </a:p>
          <a:p>
            <a:pPr lvl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подвержены жесткому контролю со стороны старших (их родители очень требовательны, склонны применять физические наказания).</a:t>
            </a:r>
          </a:p>
          <a:p>
            <a:pPr lvl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Эгоцентричны, не умеют ставить себя на место другого. Не склонны задумываться о последствиях своего поведения (в беседах часто говорят: «Я и не подумал об этом»).</a:t>
            </a:r>
          </a:p>
          <a:p>
            <a:pPr lvl="0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Неуверенны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себе, очень дорожат «дружбой», оказанным доверием со стороны лидеров класса (в социометрических исследованиях получают наименьшее количество выборов, нет взаимных выборов ни с кем из класса).</a:t>
            </a:r>
          </a:p>
          <a:p>
            <a:pPr lvl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Трусливы и озлоблены.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1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Жертвы буллинга</a:t>
            </a:r>
            <a:endParaRPr lang="ru-RU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886" y="1375719"/>
            <a:ext cx="10768914" cy="506627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Жертвами буллинга, как правило, но не всегда, становятся дети чувствительные и не способные постоять за себя. Не те дети, которым не свойственно агрессивное поведение, как часто думают, а дети, которые лишены настойчивости, не умеют демонстрировать уверенность и отстаивать ее. </a:t>
            </a:r>
            <a:endParaRPr lang="ru-RU" sz="2400" dirty="0" smtClean="0">
              <a:solidFill>
                <a:schemeClr val="bg1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Самая 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вероятная жертва – ученик, который старается сделать вид, что его не задевает оскорбление или жестокая шутка, но лицо выдает его (оно краснеет или становится очень напряженным, на глазах могут появиться слезы). </a:t>
            </a:r>
            <a:endParaRPr lang="ru-RU" sz="2400" dirty="0" smtClean="0">
              <a:solidFill>
                <a:schemeClr val="bg1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Дети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 которые не могут спрятать своей незащищенности, могут спровоцировать повторение инцидента со стороны </a:t>
            </a:r>
            <a:r>
              <a:rPr lang="ru-RU" sz="2400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агрессора.</a:t>
            </a:r>
            <a:r>
              <a:rPr lang="ru-RU" sz="2400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4212" y="-1781174"/>
            <a:ext cx="7218698" cy="536257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Жертвами </a:t>
            </a:r>
            <a:r>
              <a:rPr lang="ru-RU" b="1" dirty="0" err="1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буллинга</a:t>
            </a:r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 могут стать дети, которые:</a:t>
            </a:r>
            <a:endParaRPr lang="ru-RU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504950"/>
            <a:ext cx="11585240" cy="544829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имеют негативный опыт жизни;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из социально – неблагополучных семей;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испытывают физическое насилие дома;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страдают комплексом неполноценности;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не верят в защиту их педагогами;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предпочитают умалчивать о насилии и травле;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не считают себя значимой частью своего коллектива;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верят, что заслуживают роли жертвы и пассивно ожидают издевательств.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206" y="691797"/>
            <a:ext cx="6202134" cy="353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399011"/>
            <a:ext cx="10972800" cy="39253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школьной ситуации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масса детей – 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наблюдатели.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также нуждаются в серьезной помощи для осмысления полученного опыта.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зрители, очевидцы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будь то учащиеся, учителя, технический персонал или «чужие родители», даже если они не вмешиваются и не реагируют, конечно, испытывают большое психологическое давление.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Очевидцы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испытывают страх в школе, а также чувство, характерное для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травматиков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беспомощность перед лицом насилия. Даже если оно направлено не на них непосредственно. Они даже могут испытывать чувство вины из-за того, что не вступились или, в некоторых случаях, из-за то, что они присоединились к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буллингу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может постепенно изменить школьные отношения и нормы, сделать их циничными и безжалостными по отношению к жертвам. Эти последствия для зрителей-очевидцев делают процесс противостояния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сильно осложненным.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047" y="4035214"/>
            <a:ext cx="3206603" cy="263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25" y="214290"/>
            <a:ext cx="11630025" cy="6215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Применение психологического и физического насилия над детьми также уголовно наказуемо, как и над взрослыми. Синяки и ссадины можно зафиксировать в больнице, где их происхождение записывается со слов ребенка. Больница обязана передать информацию в полицию, а полиция — отреагировать.  </a:t>
            </a:r>
          </a:p>
          <a:p>
            <a:pPr algn="ctr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3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 необходимо помнить, что уголовная ответственность наступает с 14 лет.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914" y="2226050"/>
            <a:ext cx="4344397" cy="26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-904874"/>
            <a:ext cx="12096750" cy="292417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Ответственность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Абьюзер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человек, который совершает насилие, манипулирует жертвой и принуждает ее к каким-либо реакциям и действиям вопреки собственным желаниям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99" y="971550"/>
            <a:ext cx="11630025" cy="562580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</a:t>
            </a:r>
            <a:r>
              <a:rPr lang="ru-RU" sz="7200" dirty="0" smtClean="0">
                <a:solidFill>
                  <a:srgbClr val="FF0000"/>
                </a:solidFill>
              </a:rPr>
              <a:t>Абьюзеру </a:t>
            </a:r>
            <a:r>
              <a:rPr lang="ru-RU" sz="7200" dirty="0">
                <a:solidFill>
                  <a:srgbClr val="FF0000"/>
                </a:solidFill>
              </a:rPr>
              <a:t>14 лет</a:t>
            </a:r>
          </a:p>
          <a:p>
            <a:pPr marL="0" indent="0">
              <a:buNone/>
            </a:pP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Наступает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ответственность по некоторым статьям пункта уголовного кодекса:</a:t>
            </a:r>
          </a:p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 </a:t>
            </a: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 Умышленное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причинение тяжелого вреда здоровью (сюда относится психическое расстройство)</a:t>
            </a:r>
          </a:p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</a:t>
            </a: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Умышленное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причинение  вреда здоровью средней </a:t>
            </a: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</a:t>
            </a:r>
            <a:endParaRPr lang="ru-RU" sz="7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158   Разбой    </a:t>
            </a:r>
          </a:p>
          <a:p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Статья  161 Кража      </a:t>
            </a:r>
            <a:endParaRPr lang="ru-RU" sz="7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Статья </a:t>
            </a: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 Разбой </a:t>
            </a:r>
            <a:endParaRPr lang="ru-RU" sz="7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163     Вымогательство    </a:t>
            </a:r>
          </a:p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 167 часть </a:t>
            </a: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Умышленное  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уничтожение/повреждение         имущества при отягчающих обстоятельствах</a:t>
            </a:r>
          </a:p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213 часть 2 Хулиганство при отягчающих обстоятельствах</a:t>
            </a:r>
          </a:p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214 Вандализм 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6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826" y="1"/>
            <a:ext cx="8893175" cy="31416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 - намеренное преследование жертвы, одного из членов коллектива другими.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образовано от английского слова «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bullying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 переводе «травля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latin typeface="+mn-lt"/>
            </a:endParaRPr>
          </a:p>
        </p:txBody>
      </p:sp>
      <p:pic>
        <p:nvPicPr>
          <p:cNvPr id="7171" name="Picture 4" descr="C:\Users\Ольга\Pictures\133830310_1486709339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609851"/>
            <a:ext cx="6235700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4055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187" y="152400"/>
            <a:ext cx="12269788" cy="962025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С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лет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наступает в полной мере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38375"/>
            <a:ext cx="12191999" cy="388778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110 Доведение до самоубийства или до покушения на самоубийство путем угроз. Жестокого обращения или систематического унижения человеческого достоинства потерпевшего.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110.1 Склонение к совершению самоубийства путем уговоров, предложений, подкупа или обмана или иным способом при отсутствии признаков доведения до самоубийства.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128.1 Клевета, т.е. распространение заведомо ложных сведений, порочащих честь и достоинство другого лица или подрывающих его репутацию.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282 Возбуждение ненависти или вражды, а равно и  унижение человеческого достоинства. 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116 Побои или иные насильственные действия причинившие физическую боль, но не повлекшие последствий, указанных в статье 115 настоящего Кодекса, совершенные из хулиганских побуждений, а равно по мотивам политической, идеологической, расовой, национальной, или религиозной ненависти.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20. Мелкое хулиганство, т.е. нарушение общественного порядка, выражающее явное неуважение к обществу, сопровождающееся нецензурной бранью в общественных местах, оскорбительным приставанием к гражданам, а равно уничтожение или повреждение чужого имущества.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Статья 117 Истязание. Причинение физических или психических страданий.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03208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5250"/>
            <a:ext cx="10031413" cy="113347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575" y="962025"/>
            <a:ext cx="11563528" cy="585135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Пресекать с самого первого дня любые насмешки над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неудачами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одноклассников.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Насмешникам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строго делать замечание.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по каким-то причинам репутация ребенка испорчена, нужно дать ему возможность показать себя в выгодном  свете.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Помогают объединить класс совместные мероприятия, поездки, выпуски стенгазет.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Дать возможность наиболее активным детям проявить себя  за счет своих способностей, а не за счет унижения других детей.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Избегать высмеивания и сравнивания других ребят на уроках. Оценки за контрольные не объявлять публично. Разбор ошибок необходимо делать, не вызывая тех, кто их допустил или индивидуально.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коммуникативные навыки,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эмпатию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сочувствие, сострадание.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Осуществлять наблюдение и при необходимости коррекционную работу с детьми, склонными к насилию.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линию доверия на базе школы или комитет по предотвращению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-127119"/>
            <a:ext cx="3733978" cy="24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Буллинг.Насилие в школе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163" y="390525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29847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40816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4640" y="4786895"/>
            <a:ext cx="11319659" cy="18288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3600" y="400051"/>
            <a:ext cx="755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Разрешение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проблемы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буллинга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наших руках. Удачи НАМ!!!</a:t>
            </a:r>
            <a:endParaRPr lang="ru-RU" sz="3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655" y="1697631"/>
            <a:ext cx="5203628" cy="34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>
          <a:xfrm>
            <a:off x="800100" y="277814"/>
            <a:ext cx="57277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насилие</a:t>
            </a:r>
          </a:p>
        </p:txBody>
      </p:sp>
      <p:pic>
        <p:nvPicPr>
          <p:cNvPr id="6148" name="Picture 2" descr="G:\ДОКУМЕНТЫ\НАСИЛИЕ В ШКОЛЕ\violence-3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1784993"/>
            <a:ext cx="5784850" cy="46904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7124700" y="-904875"/>
            <a:ext cx="4914900" cy="84582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вид   насилия,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 котором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имеет место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применение физического или психологического воздействия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детьми или учителями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отношению к ученикам, а в последнее время достаточно часто учениками по отношению к учителю.</a:t>
            </a:r>
          </a:p>
        </p:txBody>
      </p:sp>
    </p:spTree>
    <p:extLst>
      <p:ext uri="{BB962C8B-B14F-4D97-AF65-F5344CB8AC3E}">
        <p14:creationId xmlns:p14="http://schemas.microsoft.com/office/powerpoint/2010/main" val="38569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81200" y="0"/>
            <a:ext cx="9982200" cy="90872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Инициаторы травли -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буллеры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81200" y="980729"/>
            <a:ext cx="8229600" cy="21434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Буллеры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выступают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- два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их цель самоутвердиться, обрести авторитет в коллективе, они стремятся к вниманию, желают занять роль лидера класса.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356992"/>
            <a:ext cx="4605536" cy="314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5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411" y="535459"/>
            <a:ext cx="11277599" cy="60877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Школьный </a:t>
            </a:r>
            <a:r>
              <a:rPr lang="ru-RU" sz="3500" b="1" dirty="0" err="1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буллинг</a:t>
            </a: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можно разделить на две основные формы: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 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Физический школьный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буллинг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 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умышленные толчки, удары, пинки,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побои,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нанесение иных телесных повреждений и др.; 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 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Психологический школьный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буллинг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насилие, связанное с действием на психику, наносящее психологическую травму путём словесных оскорблений или угроз, преследование, запугивание, которыми умышленно причиняется эмоциональная неуверенность. К этой форме можно отнести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вербальный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буллинг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 где орудием служит голос (обидное имя, с которым постоянно обращаются к жертве, обзывания, дразнение, распространение обидных слухов и т.д.);</a:t>
            </a:r>
          </a:p>
          <a:p>
            <a:pPr lvl="0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обидные жесты или действия; </a:t>
            </a:r>
          </a:p>
          <a:p>
            <a:pPr lvl="0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запугивание (использование агрессивного языка тела и интонаций голоса для того, чтобы заставить жертву совершать или не совершать что-либо);</a:t>
            </a:r>
          </a:p>
          <a:p>
            <a:pPr lvl="0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изоляция (жертва умышленно изолируется, выгоняется или игнорируется частью учеников или всем классом);</a:t>
            </a:r>
          </a:p>
          <a:p>
            <a:pPr lvl="0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вымогательство (денег, еды, иных вещей, принуждение что-либо украсть);</a:t>
            </a:r>
          </a:p>
          <a:p>
            <a:pPr lvl="0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повреждение и иные действия с имуществом (воровство, грабёж, прятанье личных вещей жертвы);</a:t>
            </a: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28700" y="-1704974"/>
            <a:ext cx="8189912" cy="4610099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-1924050"/>
            <a:ext cx="12220574" cy="90963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Физическая агрессия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Словесный </a:t>
            </a:r>
            <a:r>
              <a:rPr lang="ru-RU" dirty="0" err="1" smtClean="0">
                <a:solidFill>
                  <a:schemeClr val="bg1"/>
                </a:solidFill>
              </a:rPr>
              <a:t>буллинг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Запугивание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Изоляция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Вымогательство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Повреждение имущества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26" y="3944043"/>
            <a:ext cx="4217324" cy="2634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0" y="216427"/>
            <a:ext cx="45720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355" y="520742"/>
            <a:ext cx="10620632" cy="15588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Психология </a:t>
            </a:r>
            <a:r>
              <a:rPr lang="ru-RU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участников буллинга: зачинщики, преследователи, жертвы и наблюдатели</a:t>
            </a:r>
            <a:r>
              <a:rPr lang="ru-RU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94" y="2667000"/>
            <a:ext cx="3545687" cy="3614738"/>
          </a:xfrm>
        </p:spPr>
      </p:pic>
    </p:spTree>
    <p:extLst>
      <p:ext uri="{BB962C8B-B14F-4D97-AF65-F5344CB8AC3E}">
        <p14:creationId xmlns:p14="http://schemas.microsoft.com/office/powerpoint/2010/main" val="36831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6" y="542925"/>
            <a:ext cx="10258168" cy="8623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Зачинщики: Что же это за дети?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466" y="1484613"/>
            <a:ext cx="10908957" cy="5247503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Это </a:t>
            </a:r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дети, уверенные в </a:t>
            </a:r>
            <a:r>
              <a:rPr lang="ru-RU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том, что </a:t>
            </a:r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«господствуя» и подчиняя, гораздо легче будет добиться своих целей;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Не умеющие сочувствовать своим жертвам;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Физически сильные мальчики;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Легко возбудимые и очень импульсивные, с агрессивным поведением.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Желающими быть в центре внимания;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Уверенные в своём превосходстве над жертвой;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 высоким уровнем притязаний;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Мечтающие быть лидерами в классе;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Агрессивные дети, «нуждающиеся» для своего самоутверждения в жертве;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Дети не признающие компромиссы;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 слабым самоконтролем;</a:t>
            </a:r>
          </a:p>
          <a:p>
            <a:pPr lvl="0" algn="just"/>
            <a:r>
              <a:rPr lang="ru-RU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Интуитивно чувствующие, какие одноклассники не будут оказывать им сопротивление.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8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3114" y="372516"/>
            <a:ext cx="8534400" cy="770468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Формы школьного </a:t>
            </a:r>
            <a:r>
              <a:rPr lang="ru-RU" b="1" u="sng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буллинга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 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4" name="Багетная рамка 3"/>
          <p:cNvSpPr/>
          <p:nvPr/>
        </p:nvSpPr>
        <p:spPr>
          <a:xfrm>
            <a:off x="1738282" y="2000240"/>
            <a:ext cx="3643338" cy="1857388"/>
          </a:xfrm>
          <a:prstGeom prst="beve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Ученик (Агрессор) – Ученик (Жертва) 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6310314" y="2000240"/>
            <a:ext cx="4071966" cy="1857388"/>
          </a:xfrm>
          <a:prstGeom prst="beve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Взрослый (Агрессор) – Ученик (Жертва)  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3524232" y="4572008"/>
            <a:ext cx="4143404" cy="1785950"/>
          </a:xfrm>
          <a:prstGeom prst="bevel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Ученик (Агрессор)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Взрослый (Жертва) </a:t>
            </a:r>
            <a:r>
              <a:rPr lang="ru-RU" dirty="0"/>
              <a:t>  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595670" y="1142984"/>
            <a:ext cx="142876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024826" y="1142984"/>
            <a:ext cx="142876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810248" y="1214422"/>
            <a:ext cx="142876" cy="32147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1060</Words>
  <Application>Microsoft Office PowerPoint</Application>
  <PresentationFormat>Широкоэкранный</PresentationFormat>
  <Paragraphs>134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Century Gothic</vt:lpstr>
      <vt:lpstr>PT Astra Serif</vt:lpstr>
      <vt:lpstr>Times New Roman</vt:lpstr>
      <vt:lpstr>Wingdings</vt:lpstr>
      <vt:lpstr>Wingdings 3</vt:lpstr>
      <vt:lpstr>Сектор</vt:lpstr>
      <vt:lpstr>1_Сектор</vt:lpstr>
      <vt:lpstr>           ПРОФИЛАКТИКА  буллингА в школе. </vt:lpstr>
      <vt:lpstr>Буллинг - намеренное преследование жертвы, одного из членов коллектива другими. Понятие образовано от английского слова «bullying», в переводе «травля».  </vt:lpstr>
      <vt:lpstr>Школьное насилие</vt:lpstr>
      <vt:lpstr>Инициаторы травли - буллеры</vt:lpstr>
      <vt:lpstr>Презентация PowerPoint</vt:lpstr>
      <vt:lpstr>Виды буллинга:</vt:lpstr>
      <vt:lpstr> Психология участников буллинга: зачинщики, преследователи, жертвы и наблюдатели. </vt:lpstr>
      <vt:lpstr> Зачинщики: Что же это за дети? </vt:lpstr>
      <vt:lpstr>Формы школьного буллинга </vt:lpstr>
      <vt:lpstr>Типичные черты обучающихся, склонных становиться були (агрессор)  </vt:lpstr>
      <vt:lpstr>Преследователи</vt:lpstr>
      <vt:lpstr>Презентация PowerPoint</vt:lpstr>
      <vt:lpstr>Инициаторами травли могут стать: </vt:lpstr>
      <vt:lpstr>Презентация PowerPoint</vt:lpstr>
      <vt:lpstr>Жертвы буллинга</vt:lpstr>
      <vt:lpstr>Жертвами буллинга могут стать дети, которые:</vt:lpstr>
      <vt:lpstr>Презентация PowerPoint</vt:lpstr>
      <vt:lpstr>Презентация PowerPoint</vt:lpstr>
      <vt:lpstr>                                                                                             Ответственность Абьюзер – человек, который совершает насилие, манипулирует жертвой и принуждает ее к каким-либо реакциям и действиям вопреки собственным желаниям</vt:lpstr>
      <vt:lpstr>                                     С 16 лет  ответственность наступает в полной мере</vt:lpstr>
      <vt:lpstr>Профилактика буллинга</vt:lpstr>
      <vt:lpstr>Презентация PowerPoint</vt:lpstr>
      <vt:lpstr>             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буллинга у обучающихся  (руководство для подростков)</dc:title>
  <dc:creator>Camila</dc:creator>
  <cp:lastModifiedBy>user</cp:lastModifiedBy>
  <cp:revision>41</cp:revision>
  <dcterms:created xsi:type="dcterms:W3CDTF">2018-01-30T08:25:05Z</dcterms:created>
  <dcterms:modified xsi:type="dcterms:W3CDTF">2022-12-29T19:03:38Z</dcterms:modified>
</cp:coreProperties>
</file>